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  <p:sldMasterId id="2147483778" r:id="rId2"/>
    <p:sldMasterId id="2147483780" r:id="rId3"/>
    <p:sldMasterId id="2147483787" r:id="rId4"/>
    <p:sldMasterId id="2147483789" r:id="rId5"/>
  </p:sldMasterIdLst>
  <p:handoutMasterIdLst>
    <p:handoutMasterId r:id="rId34"/>
  </p:handoutMasterIdLst>
  <p:sldIdLst>
    <p:sldId id="275" r:id="rId6"/>
    <p:sldId id="340" r:id="rId7"/>
    <p:sldId id="301" r:id="rId8"/>
    <p:sldId id="341" r:id="rId9"/>
    <p:sldId id="342" r:id="rId10"/>
    <p:sldId id="343" r:id="rId11"/>
    <p:sldId id="344" r:id="rId12"/>
    <p:sldId id="345" r:id="rId13"/>
    <p:sldId id="347" r:id="rId14"/>
    <p:sldId id="346" r:id="rId15"/>
    <p:sldId id="348" r:id="rId16"/>
    <p:sldId id="349" r:id="rId17"/>
    <p:sldId id="350" r:id="rId18"/>
    <p:sldId id="351" r:id="rId19"/>
    <p:sldId id="352" r:id="rId20"/>
    <p:sldId id="354" r:id="rId21"/>
    <p:sldId id="353" r:id="rId22"/>
    <p:sldId id="356" r:id="rId23"/>
    <p:sldId id="355" r:id="rId24"/>
    <p:sldId id="358" r:id="rId25"/>
    <p:sldId id="357" r:id="rId26"/>
    <p:sldId id="360" r:id="rId27"/>
    <p:sldId id="361" r:id="rId28"/>
    <p:sldId id="359" r:id="rId29"/>
    <p:sldId id="366" r:id="rId30"/>
    <p:sldId id="362" r:id="rId31"/>
    <p:sldId id="363" r:id="rId32"/>
    <p:sldId id="364" r:id="rId33"/>
  </p:sldIdLst>
  <p:sldSz cx="10691813" cy="7559675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770"/>
    <a:srgbClr val="E87511"/>
    <a:srgbClr val="616A74"/>
    <a:srgbClr val="EF7424"/>
    <a:srgbClr val="C9CCCF"/>
    <a:srgbClr val="C8C9CE"/>
    <a:srgbClr val="EF7622"/>
    <a:srgbClr val="ED7622"/>
    <a:srgbClr val="FB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6387"/>
  </p:normalViewPr>
  <p:slideViewPr>
    <p:cSldViewPr snapToGrid="0" snapToObjects="1">
      <p:cViewPr varScale="1">
        <p:scale>
          <a:sx n="71" d="100"/>
          <a:sy n="71" d="100"/>
        </p:scale>
        <p:origin x="1469" y="62"/>
      </p:cViewPr>
      <p:guideLst>
        <p:guide orient="horz" pos="2358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48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4A56730-B796-E046-A6D4-97389CD5F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7F3673-720E-9A46-A9C0-D97193E619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0436-BD70-1A48-95C7-EE36CA74D345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D09888-8D1D-2546-A495-2F7FB780A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A10B3E-5A63-DF45-AA6C-BB35BB0772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7AE1-99B4-3C45-A3C9-E5BAB7235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84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6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5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67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6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0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>
            <a:extLst>
              <a:ext uri="{FF2B5EF4-FFF2-40B4-BE49-F238E27FC236}">
                <a16:creationId xmlns:a16="http://schemas.microsoft.com/office/drawing/2014/main" id="{F47CF82A-903C-C947-B0BA-0D53165F8605}"/>
              </a:ext>
            </a:extLst>
          </p:cNvPr>
          <p:cNvSpPr/>
          <p:nvPr userDrawn="1"/>
        </p:nvSpPr>
        <p:spPr>
          <a:xfrm>
            <a:off x="9033003" y="-5286"/>
            <a:ext cx="1664948" cy="1252676"/>
          </a:xfrm>
          <a:custGeom>
            <a:avLst/>
            <a:gdLst>
              <a:gd name="connsiteX0" fmla="*/ 1659663 w 1664948"/>
              <a:gd name="connsiteY0" fmla="*/ 0 h 1252676"/>
              <a:gd name="connsiteX1" fmla="*/ 190280 w 1664948"/>
              <a:gd name="connsiteY1" fmla="*/ 0 h 1252676"/>
              <a:gd name="connsiteX2" fmla="*/ 0 w 1664948"/>
              <a:gd name="connsiteY2" fmla="*/ 1252676 h 1252676"/>
              <a:gd name="connsiteX3" fmla="*/ 1664948 w 1664948"/>
              <a:gd name="connsiteY3" fmla="*/ 1252676 h 1252676"/>
              <a:gd name="connsiteX4" fmla="*/ 1659663 w 1664948"/>
              <a:gd name="connsiteY4" fmla="*/ 0 h 12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948" h="1252676">
                <a:moveTo>
                  <a:pt x="1659663" y="0"/>
                </a:moveTo>
                <a:lnTo>
                  <a:pt x="190280" y="0"/>
                </a:lnTo>
                <a:lnTo>
                  <a:pt x="0" y="1252676"/>
                </a:lnTo>
                <a:lnTo>
                  <a:pt x="1664948" y="1252676"/>
                </a:lnTo>
                <a:cubicBezTo>
                  <a:pt x="1663186" y="835117"/>
                  <a:pt x="1661425" y="417559"/>
                  <a:pt x="1659663" y="0"/>
                </a:cubicBezTo>
                <a:close/>
              </a:path>
            </a:pathLst>
          </a:custGeom>
          <a:solidFill>
            <a:srgbClr val="C9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4F1E310-2B97-5A48-B96A-DF874A35E499}"/>
              </a:ext>
            </a:extLst>
          </p:cNvPr>
          <p:cNvSpPr/>
          <p:nvPr userDrawn="1"/>
        </p:nvSpPr>
        <p:spPr>
          <a:xfrm>
            <a:off x="-10571" y="7257059"/>
            <a:ext cx="8113318" cy="302616"/>
          </a:xfrm>
          <a:custGeom>
            <a:avLst/>
            <a:gdLst>
              <a:gd name="connsiteX0" fmla="*/ 10571 w 8113318"/>
              <a:gd name="connsiteY0" fmla="*/ 0 h 311847"/>
              <a:gd name="connsiteX1" fmla="*/ 8113318 w 8113318"/>
              <a:gd name="connsiteY1" fmla="*/ 0 h 311847"/>
              <a:gd name="connsiteX2" fmla="*/ 8065748 w 8113318"/>
              <a:gd name="connsiteY2" fmla="*/ 311847 h 311847"/>
              <a:gd name="connsiteX3" fmla="*/ 0 w 8113318"/>
              <a:gd name="connsiteY3" fmla="*/ 311847 h 311847"/>
              <a:gd name="connsiteX4" fmla="*/ 10571 w 8113318"/>
              <a:gd name="connsiteY4" fmla="*/ 0 h 3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318" h="311847">
                <a:moveTo>
                  <a:pt x="10571" y="0"/>
                </a:moveTo>
                <a:lnTo>
                  <a:pt x="8113318" y="0"/>
                </a:lnTo>
                <a:lnTo>
                  <a:pt x="8065748" y="311847"/>
                </a:lnTo>
                <a:lnTo>
                  <a:pt x="0" y="311847"/>
                </a:lnTo>
                <a:lnTo>
                  <a:pt x="10571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44E76E-7C02-4E30-9019-BDC477924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89114"/>
            <a:ext cx="10683335" cy="35742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333D3D-9722-4934-8F87-E42FFD52C0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352" y="5246535"/>
            <a:ext cx="5567395" cy="16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E3D1C93B-2D90-9B44-89F7-0E257BCA3E3E}"/>
              </a:ext>
            </a:extLst>
          </p:cNvPr>
          <p:cNvSpPr/>
          <p:nvPr userDrawn="1"/>
        </p:nvSpPr>
        <p:spPr>
          <a:xfrm>
            <a:off x="0" y="1245600"/>
            <a:ext cx="9028800" cy="6019200"/>
          </a:xfrm>
          <a:custGeom>
            <a:avLst/>
            <a:gdLst>
              <a:gd name="connsiteX0" fmla="*/ 0 w 9028800"/>
              <a:gd name="connsiteY0" fmla="*/ 0 h 6019200"/>
              <a:gd name="connsiteX1" fmla="*/ 9028800 w 9028800"/>
              <a:gd name="connsiteY1" fmla="*/ 0 h 6019200"/>
              <a:gd name="connsiteX2" fmla="*/ 8100000 w 9028800"/>
              <a:gd name="connsiteY2" fmla="*/ 6019200 h 6019200"/>
              <a:gd name="connsiteX3" fmla="*/ 0 w 9028800"/>
              <a:gd name="connsiteY3" fmla="*/ 6019200 h 6019200"/>
              <a:gd name="connsiteX4" fmla="*/ 0 w 9028800"/>
              <a:gd name="connsiteY4" fmla="*/ 0 h 60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8800" h="6019200">
                <a:moveTo>
                  <a:pt x="0" y="0"/>
                </a:moveTo>
                <a:lnTo>
                  <a:pt x="9028800" y="0"/>
                </a:lnTo>
                <a:lnTo>
                  <a:pt x="8100000" y="6019200"/>
                </a:lnTo>
                <a:lnTo>
                  <a:pt x="0" y="6019200"/>
                </a:lnTo>
                <a:lnTo>
                  <a:pt x="0" y="0"/>
                </a:lnTo>
                <a:close/>
              </a:path>
            </a:pathLst>
          </a:custGeom>
          <a:solidFill>
            <a:srgbClr val="C9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noFill/>
              </a:ln>
            </a:endParaRPr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4F1E310-2B97-5A48-B96A-DF874A35E499}"/>
              </a:ext>
            </a:extLst>
          </p:cNvPr>
          <p:cNvSpPr/>
          <p:nvPr userDrawn="1"/>
        </p:nvSpPr>
        <p:spPr>
          <a:xfrm>
            <a:off x="-10571" y="7257059"/>
            <a:ext cx="8113318" cy="302616"/>
          </a:xfrm>
          <a:custGeom>
            <a:avLst/>
            <a:gdLst>
              <a:gd name="connsiteX0" fmla="*/ 10571 w 8113318"/>
              <a:gd name="connsiteY0" fmla="*/ 0 h 311847"/>
              <a:gd name="connsiteX1" fmla="*/ 8113318 w 8113318"/>
              <a:gd name="connsiteY1" fmla="*/ 0 h 311847"/>
              <a:gd name="connsiteX2" fmla="*/ 8065748 w 8113318"/>
              <a:gd name="connsiteY2" fmla="*/ 311847 h 311847"/>
              <a:gd name="connsiteX3" fmla="*/ 0 w 8113318"/>
              <a:gd name="connsiteY3" fmla="*/ 311847 h 311847"/>
              <a:gd name="connsiteX4" fmla="*/ 10571 w 8113318"/>
              <a:gd name="connsiteY4" fmla="*/ 0 h 3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318" h="311847">
                <a:moveTo>
                  <a:pt x="10571" y="0"/>
                </a:moveTo>
                <a:lnTo>
                  <a:pt x="8113318" y="0"/>
                </a:lnTo>
                <a:lnTo>
                  <a:pt x="8065748" y="311847"/>
                </a:lnTo>
                <a:lnTo>
                  <a:pt x="0" y="311847"/>
                </a:lnTo>
                <a:lnTo>
                  <a:pt x="10571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D32BCF8B-8228-C346-A6BE-0A7681011EE1}"/>
              </a:ext>
            </a:extLst>
          </p:cNvPr>
          <p:cNvSpPr txBox="1"/>
          <p:nvPr userDrawn="1"/>
        </p:nvSpPr>
        <p:spPr>
          <a:xfrm>
            <a:off x="8061195" y="7247915"/>
            <a:ext cx="44057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CB2200C-D6E6-C64E-8D15-D90D84DB3ED2}" type="slidenum">
              <a:rPr lang="fr-FR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‹N°›</a:t>
            </a:fld>
            <a:endParaRPr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5BED23F-4C0E-2A41-87A4-59EBC67D3856}"/>
              </a:ext>
            </a:extLst>
          </p:cNvPr>
          <p:cNvSpPr/>
          <p:nvPr userDrawn="1"/>
        </p:nvSpPr>
        <p:spPr>
          <a:xfrm>
            <a:off x="9033003" y="-5286"/>
            <a:ext cx="1664948" cy="1252676"/>
          </a:xfrm>
          <a:custGeom>
            <a:avLst/>
            <a:gdLst>
              <a:gd name="connsiteX0" fmla="*/ 1659663 w 1664948"/>
              <a:gd name="connsiteY0" fmla="*/ 0 h 1252676"/>
              <a:gd name="connsiteX1" fmla="*/ 190280 w 1664948"/>
              <a:gd name="connsiteY1" fmla="*/ 0 h 1252676"/>
              <a:gd name="connsiteX2" fmla="*/ 0 w 1664948"/>
              <a:gd name="connsiteY2" fmla="*/ 1252676 h 1252676"/>
              <a:gd name="connsiteX3" fmla="*/ 1664948 w 1664948"/>
              <a:gd name="connsiteY3" fmla="*/ 1252676 h 1252676"/>
              <a:gd name="connsiteX4" fmla="*/ 1659663 w 1664948"/>
              <a:gd name="connsiteY4" fmla="*/ 0 h 12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948" h="1252676">
                <a:moveTo>
                  <a:pt x="1659663" y="0"/>
                </a:moveTo>
                <a:lnTo>
                  <a:pt x="190280" y="0"/>
                </a:lnTo>
                <a:lnTo>
                  <a:pt x="0" y="1252676"/>
                </a:lnTo>
                <a:lnTo>
                  <a:pt x="1664948" y="1252676"/>
                </a:lnTo>
                <a:cubicBezTo>
                  <a:pt x="1663186" y="835117"/>
                  <a:pt x="1661425" y="417559"/>
                  <a:pt x="1659663" y="0"/>
                </a:cubicBez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427240-EA24-4806-B650-8D78DDCBF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371" y="7126227"/>
            <a:ext cx="1424560" cy="3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>
            <a:extLst>
              <a:ext uri="{FF2B5EF4-FFF2-40B4-BE49-F238E27FC236}">
                <a16:creationId xmlns:a16="http://schemas.microsoft.com/office/drawing/2014/main" id="{64F1E310-2B97-5A48-B96A-DF874A35E499}"/>
              </a:ext>
            </a:extLst>
          </p:cNvPr>
          <p:cNvSpPr/>
          <p:nvPr userDrawn="1"/>
        </p:nvSpPr>
        <p:spPr>
          <a:xfrm>
            <a:off x="-10571" y="7257059"/>
            <a:ext cx="8113318" cy="302616"/>
          </a:xfrm>
          <a:custGeom>
            <a:avLst/>
            <a:gdLst>
              <a:gd name="connsiteX0" fmla="*/ 10571 w 8113318"/>
              <a:gd name="connsiteY0" fmla="*/ 0 h 311847"/>
              <a:gd name="connsiteX1" fmla="*/ 8113318 w 8113318"/>
              <a:gd name="connsiteY1" fmla="*/ 0 h 311847"/>
              <a:gd name="connsiteX2" fmla="*/ 8065748 w 8113318"/>
              <a:gd name="connsiteY2" fmla="*/ 311847 h 311847"/>
              <a:gd name="connsiteX3" fmla="*/ 0 w 8113318"/>
              <a:gd name="connsiteY3" fmla="*/ 311847 h 311847"/>
              <a:gd name="connsiteX4" fmla="*/ 10571 w 8113318"/>
              <a:gd name="connsiteY4" fmla="*/ 0 h 3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318" h="311847">
                <a:moveTo>
                  <a:pt x="10571" y="0"/>
                </a:moveTo>
                <a:lnTo>
                  <a:pt x="8113318" y="0"/>
                </a:lnTo>
                <a:lnTo>
                  <a:pt x="8065748" y="311847"/>
                </a:lnTo>
                <a:lnTo>
                  <a:pt x="0" y="311847"/>
                </a:lnTo>
                <a:lnTo>
                  <a:pt x="10571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D32BCF8B-8228-C346-A6BE-0A7681011EE1}"/>
              </a:ext>
            </a:extLst>
          </p:cNvPr>
          <p:cNvSpPr txBox="1"/>
          <p:nvPr userDrawn="1"/>
        </p:nvSpPr>
        <p:spPr>
          <a:xfrm>
            <a:off x="8061195" y="7247915"/>
            <a:ext cx="44057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CB2200C-D6E6-C64E-8D15-D90D84DB3ED2}" type="slidenum">
              <a:rPr lang="fr-FR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‹N°›</a:t>
            </a:fld>
            <a:endParaRPr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98FCC0-E9B6-4E20-B616-F7E7F1087A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005" y="7034439"/>
            <a:ext cx="1572490" cy="4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2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41418C69-C760-1E45-B9B4-5D30E2A280AD}"/>
              </a:ext>
            </a:extLst>
          </p:cNvPr>
          <p:cNvSpPr/>
          <p:nvPr userDrawn="1"/>
        </p:nvSpPr>
        <p:spPr>
          <a:xfrm>
            <a:off x="8091914" y="-10374"/>
            <a:ext cx="2599899" cy="7267433"/>
          </a:xfrm>
          <a:custGeom>
            <a:avLst/>
            <a:gdLst>
              <a:gd name="connsiteX0" fmla="*/ 1119117 w 2599899"/>
              <a:gd name="connsiteY0" fmla="*/ 6824 h 7267433"/>
              <a:gd name="connsiteX1" fmla="*/ 0 w 2599899"/>
              <a:gd name="connsiteY1" fmla="*/ 7267433 h 7267433"/>
              <a:gd name="connsiteX2" fmla="*/ 2599899 w 2599899"/>
              <a:gd name="connsiteY2" fmla="*/ 7267433 h 7267433"/>
              <a:gd name="connsiteX3" fmla="*/ 2599899 w 2599899"/>
              <a:gd name="connsiteY3" fmla="*/ 0 h 7267433"/>
              <a:gd name="connsiteX4" fmla="*/ 1119117 w 2599899"/>
              <a:gd name="connsiteY4" fmla="*/ 6824 h 72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899" h="7267433">
                <a:moveTo>
                  <a:pt x="1119117" y="6824"/>
                </a:moveTo>
                <a:lnTo>
                  <a:pt x="0" y="7267433"/>
                </a:lnTo>
                <a:lnTo>
                  <a:pt x="2599899" y="7267433"/>
                </a:lnTo>
                <a:lnTo>
                  <a:pt x="2599899" y="0"/>
                </a:lnTo>
                <a:lnTo>
                  <a:pt x="1119117" y="6824"/>
                </a:lnTo>
                <a:close/>
              </a:path>
            </a:pathLst>
          </a:custGeom>
          <a:solidFill>
            <a:srgbClr val="C9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4F1E310-2B97-5A48-B96A-DF874A35E499}"/>
              </a:ext>
            </a:extLst>
          </p:cNvPr>
          <p:cNvSpPr/>
          <p:nvPr userDrawn="1"/>
        </p:nvSpPr>
        <p:spPr>
          <a:xfrm>
            <a:off x="-10571" y="7257059"/>
            <a:ext cx="8113318" cy="302616"/>
          </a:xfrm>
          <a:custGeom>
            <a:avLst/>
            <a:gdLst>
              <a:gd name="connsiteX0" fmla="*/ 10571 w 8113318"/>
              <a:gd name="connsiteY0" fmla="*/ 0 h 311847"/>
              <a:gd name="connsiteX1" fmla="*/ 8113318 w 8113318"/>
              <a:gd name="connsiteY1" fmla="*/ 0 h 311847"/>
              <a:gd name="connsiteX2" fmla="*/ 8065748 w 8113318"/>
              <a:gd name="connsiteY2" fmla="*/ 311847 h 311847"/>
              <a:gd name="connsiteX3" fmla="*/ 0 w 8113318"/>
              <a:gd name="connsiteY3" fmla="*/ 311847 h 311847"/>
              <a:gd name="connsiteX4" fmla="*/ 10571 w 8113318"/>
              <a:gd name="connsiteY4" fmla="*/ 0 h 3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318" h="311847">
                <a:moveTo>
                  <a:pt x="10571" y="0"/>
                </a:moveTo>
                <a:lnTo>
                  <a:pt x="8113318" y="0"/>
                </a:lnTo>
                <a:lnTo>
                  <a:pt x="8065748" y="311847"/>
                </a:lnTo>
                <a:lnTo>
                  <a:pt x="0" y="311847"/>
                </a:lnTo>
                <a:lnTo>
                  <a:pt x="10571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D32BCF8B-8228-C346-A6BE-0A7681011EE1}"/>
              </a:ext>
            </a:extLst>
          </p:cNvPr>
          <p:cNvSpPr txBox="1"/>
          <p:nvPr userDrawn="1"/>
        </p:nvSpPr>
        <p:spPr>
          <a:xfrm>
            <a:off x="8061195" y="7247915"/>
            <a:ext cx="44057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CB2200C-D6E6-C64E-8D15-D90D84DB3ED2}" type="slidenum">
              <a:rPr lang="fr-FR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‹N°›</a:t>
            </a:fld>
            <a:endParaRPr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0363B4-2855-1C42-8B3D-F933D5CFD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13" y="438371"/>
            <a:ext cx="1348432" cy="4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0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>
            <a:extLst>
              <a:ext uri="{FF2B5EF4-FFF2-40B4-BE49-F238E27FC236}">
                <a16:creationId xmlns:a16="http://schemas.microsoft.com/office/drawing/2014/main" id="{64F1E310-2B97-5A48-B96A-DF874A35E499}"/>
              </a:ext>
            </a:extLst>
          </p:cNvPr>
          <p:cNvSpPr/>
          <p:nvPr userDrawn="1"/>
        </p:nvSpPr>
        <p:spPr>
          <a:xfrm>
            <a:off x="-10571" y="7257059"/>
            <a:ext cx="8113318" cy="302616"/>
          </a:xfrm>
          <a:custGeom>
            <a:avLst/>
            <a:gdLst>
              <a:gd name="connsiteX0" fmla="*/ 10571 w 8113318"/>
              <a:gd name="connsiteY0" fmla="*/ 0 h 311847"/>
              <a:gd name="connsiteX1" fmla="*/ 8113318 w 8113318"/>
              <a:gd name="connsiteY1" fmla="*/ 0 h 311847"/>
              <a:gd name="connsiteX2" fmla="*/ 8065748 w 8113318"/>
              <a:gd name="connsiteY2" fmla="*/ 311847 h 311847"/>
              <a:gd name="connsiteX3" fmla="*/ 0 w 8113318"/>
              <a:gd name="connsiteY3" fmla="*/ 311847 h 311847"/>
              <a:gd name="connsiteX4" fmla="*/ 10571 w 8113318"/>
              <a:gd name="connsiteY4" fmla="*/ 0 h 31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318" h="311847">
                <a:moveTo>
                  <a:pt x="10571" y="0"/>
                </a:moveTo>
                <a:lnTo>
                  <a:pt x="8113318" y="0"/>
                </a:lnTo>
                <a:lnTo>
                  <a:pt x="8065748" y="311847"/>
                </a:lnTo>
                <a:lnTo>
                  <a:pt x="0" y="311847"/>
                </a:lnTo>
                <a:lnTo>
                  <a:pt x="10571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D32BCF8B-8228-C346-A6BE-0A7681011EE1}"/>
              </a:ext>
            </a:extLst>
          </p:cNvPr>
          <p:cNvSpPr txBox="1"/>
          <p:nvPr userDrawn="1"/>
        </p:nvSpPr>
        <p:spPr>
          <a:xfrm>
            <a:off x="8061195" y="7247915"/>
            <a:ext cx="44057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fld id="{0CB2200C-D6E6-C64E-8D15-D90D84DB3ED2}" type="slidenum">
              <a:rPr lang="fr-FR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‹N°›</a:t>
            </a:fld>
            <a:endParaRPr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BCE2AC56-1BD8-B241-BB32-CD89A2308C72}"/>
              </a:ext>
            </a:extLst>
          </p:cNvPr>
          <p:cNvSpPr/>
          <p:nvPr userDrawn="1"/>
        </p:nvSpPr>
        <p:spPr>
          <a:xfrm>
            <a:off x="9033003" y="-5286"/>
            <a:ext cx="1664948" cy="1252676"/>
          </a:xfrm>
          <a:custGeom>
            <a:avLst/>
            <a:gdLst>
              <a:gd name="connsiteX0" fmla="*/ 1659663 w 1664948"/>
              <a:gd name="connsiteY0" fmla="*/ 0 h 1252676"/>
              <a:gd name="connsiteX1" fmla="*/ 190280 w 1664948"/>
              <a:gd name="connsiteY1" fmla="*/ 0 h 1252676"/>
              <a:gd name="connsiteX2" fmla="*/ 0 w 1664948"/>
              <a:gd name="connsiteY2" fmla="*/ 1252676 h 1252676"/>
              <a:gd name="connsiteX3" fmla="*/ 1664948 w 1664948"/>
              <a:gd name="connsiteY3" fmla="*/ 1252676 h 1252676"/>
              <a:gd name="connsiteX4" fmla="*/ 1659663 w 1664948"/>
              <a:gd name="connsiteY4" fmla="*/ 0 h 12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948" h="1252676">
                <a:moveTo>
                  <a:pt x="1659663" y="0"/>
                </a:moveTo>
                <a:lnTo>
                  <a:pt x="190280" y="0"/>
                </a:lnTo>
                <a:lnTo>
                  <a:pt x="0" y="1252676"/>
                </a:lnTo>
                <a:lnTo>
                  <a:pt x="1664948" y="1252676"/>
                </a:lnTo>
                <a:cubicBezTo>
                  <a:pt x="1663186" y="835117"/>
                  <a:pt x="1661425" y="417559"/>
                  <a:pt x="1659663" y="0"/>
                </a:cubicBezTo>
                <a:close/>
              </a:path>
            </a:pathLst>
          </a:custGeom>
          <a:solidFill>
            <a:srgbClr val="C9C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7FB08C-E6F9-4385-9E6C-2D2CD5B76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005" y="7034439"/>
            <a:ext cx="1572490" cy="4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ndationdefrance.org/fr/node/8991" TargetMode="External"/><Relationship Id="rId3" Type="http://schemas.openxmlformats.org/officeDocument/2006/relationships/hyperlink" Target="mailto:christophe.divan@geotec.fr" TargetMode="External"/><Relationship Id="rId7" Type="http://schemas.openxmlformats.org/officeDocument/2006/relationships/hyperlink" Target="mailto:fondation@geotec.f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jean-yves.lacombes@geotec.fr" TargetMode="External"/><Relationship Id="rId5" Type="http://schemas.openxmlformats.org/officeDocument/2006/relationships/hyperlink" Target="mailto:lydie.azevedo@geotec.fr" TargetMode="External"/><Relationship Id="rId4" Type="http://schemas.openxmlformats.org/officeDocument/2006/relationships/hyperlink" Target="mailto:francois.auroux@geotec.f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0;p25">
            <a:extLst>
              <a:ext uri="{FF2B5EF4-FFF2-40B4-BE49-F238E27FC236}">
                <a16:creationId xmlns:a16="http://schemas.microsoft.com/office/drawing/2014/main" id="{E43990AF-C0EF-9242-8C70-A416FBE543D3}"/>
              </a:ext>
            </a:extLst>
          </p:cNvPr>
          <p:cNvSpPr txBox="1">
            <a:spLocks/>
          </p:cNvSpPr>
          <p:nvPr/>
        </p:nvSpPr>
        <p:spPr>
          <a:xfrm>
            <a:off x="6607277" y="2262275"/>
            <a:ext cx="4084536" cy="349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AFTERWORK MASCI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2" name="Google Shape;100;p25">
            <a:extLst>
              <a:ext uri="{FF2B5EF4-FFF2-40B4-BE49-F238E27FC236}">
                <a16:creationId xmlns:a16="http://schemas.microsoft.com/office/drawing/2014/main" id="{FACE453A-1A7E-3D44-926A-776D7D90ECAB}"/>
              </a:ext>
            </a:extLst>
          </p:cNvPr>
          <p:cNvSpPr txBox="1">
            <a:spLocks/>
          </p:cNvSpPr>
          <p:nvPr/>
        </p:nvSpPr>
        <p:spPr>
          <a:xfrm>
            <a:off x="1656678" y="3341210"/>
            <a:ext cx="9035135" cy="3920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FEVRIER 2021</a:t>
            </a:r>
            <a:endParaRPr lang="fr-F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3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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E87511"/>
                </a:solidFill>
                <a:latin typeface="Century Gothic" panose="020B0502020202020204" pitchFamily="34" charset="0"/>
              </a:rPr>
              <a:t>Assistance to disadvantaged populations in West Africa, mainly to support literacy, access to water and electricity.</a:t>
            </a:r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9C5E510-BC3C-4EEE-BCD0-D075A30B74EB}"/>
              </a:ext>
            </a:extLst>
          </p:cNvPr>
          <p:cNvSpPr txBox="1">
            <a:spLocks/>
          </p:cNvSpPr>
          <p:nvPr/>
        </p:nvSpPr>
        <p:spPr>
          <a:xfrm>
            <a:off x="605823" y="2276061"/>
            <a:ext cx="9480166" cy="446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West Africa,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the most inequitable region on the continent</a:t>
            </a:r>
          </a:p>
          <a:p>
            <a:pPr marL="0" indent="0" algn="ctr">
              <a:buNone/>
            </a:pPr>
            <a:endParaRPr lang="fr-FR" sz="20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Today, the 1% richest West Africans earn more than the rest of the population. </a:t>
            </a:r>
            <a:endParaRPr lang="fr-FR" sz="2000" i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Africa's poverty rate declines,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but the number of poor people increases</a:t>
            </a:r>
            <a:endParaRPr lang="fr-FR" sz="20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0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More than 500 million Africans live below the poverty level, or with less than 2 dollars a day.</a:t>
            </a:r>
          </a:p>
          <a:p>
            <a:pPr marL="0" indent="0" algn="r">
              <a:buNone/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				</a:t>
            </a:r>
            <a:r>
              <a:rPr lang="fr-FR" sz="1100" i="1" dirty="0">
                <a:solidFill>
                  <a:srgbClr val="616A74"/>
                </a:solidFill>
                <a:latin typeface="Century Gothic" panose="020B0502020202020204" pitchFamily="34" charset="0"/>
              </a:rPr>
              <a:t>Source : « Le Monde juillet 2019 »</a:t>
            </a:r>
            <a:endParaRPr lang="en-US" sz="1100" i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algn="ctr"/>
            <a:endParaRPr lang="fr-FR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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E87511"/>
                </a:solidFill>
                <a:latin typeface="Century Gothic" panose="020B0502020202020204" pitchFamily="34" charset="0"/>
              </a:rPr>
              <a:t>Assistance to disadvantaged populations in West Africa, mainly to support literacy, access to water and electricity.</a:t>
            </a:r>
            <a:endParaRPr lang="fr-FR" b="1" dirty="0">
              <a:solidFill>
                <a:srgbClr val="E8751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34FCD51-B35F-4752-A725-E513F306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26" y="2095830"/>
            <a:ext cx="5708160" cy="48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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E87511"/>
                </a:solidFill>
                <a:latin typeface="Century Gothic" panose="020B0502020202020204" pitchFamily="34" charset="0"/>
              </a:rPr>
              <a:t>Assistance to disadvantaged populations in West Africa, mainly to support literacy, access to water and electricity.</a:t>
            </a:r>
            <a:endParaRPr lang="fr-FR" b="1" dirty="0">
              <a:solidFill>
                <a:srgbClr val="E87511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43DADD8-C170-4937-88FD-1F2D98C3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78" y="1869440"/>
            <a:ext cx="7184873" cy="50849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DB982D-E9D4-41C3-85C3-EBFDC899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3" y="3522027"/>
            <a:ext cx="24098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17AB97D-8582-4DCF-8B4A-C2C78420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9234"/>
            <a:ext cx="10691812" cy="78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 </a:t>
            </a:r>
            <a:r>
              <a:rPr lang="fr-FR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Fight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against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</a:rPr>
              <a:t> global </a:t>
            </a:r>
            <a:r>
              <a:rPr lang="fr-FR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warming</a:t>
            </a:r>
            <a:r>
              <a:rPr lang="fr-FR" b="1" dirty="0">
                <a:solidFill>
                  <a:srgbClr val="E87511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A255E7C6-2DC1-44FB-BC38-362935FA0B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38" y="4712820"/>
            <a:ext cx="5238812" cy="20456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514D7A-AB35-4D97-BD6B-DF7074F1F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1" y="1653259"/>
            <a:ext cx="6572059" cy="35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2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 </a:t>
            </a: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actors</a:t>
            </a:r>
            <a:endParaRPr lang="fr-FR" altLang="fr-FR" sz="48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5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All </a:t>
            </a:r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actors</a:t>
            </a:r>
            <a:endParaRPr lang="fr-FR" alt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B101F8D-3CEB-4212-B0BE-044C6A57D454}"/>
              </a:ext>
            </a:extLst>
          </p:cNvPr>
          <p:cNvSpPr txBox="1">
            <a:spLocks/>
          </p:cNvSpPr>
          <p:nvPr/>
        </p:nvSpPr>
        <p:spPr>
          <a:xfrm>
            <a:off x="457200" y="1900290"/>
            <a:ext cx="952015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Importance of </a:t>
            </a:r>
            <a:r>
              <a:rPr lang="fr-FR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collective </a:t>
            </a:r>
            <a:r>
              <a:rPr lang="fr-FR" sz="24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mobilization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4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Commitment</a:t>
            </a:r>
            <a:r>
              <a:rPr lang="fr-FR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to the </a:t>
            </a:r>
            <a:r>
              <a:rPr lang="fr-FR" sz="24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company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initiate partnerships 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between your company and associations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Contribute actively to the </a:t>
            </a: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CSR process 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of the company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GÉOTEC financing: 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50 to 150 k€ per year on different projects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5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Organization</a:t>
            </a:r>
            <a:endParaRPr lang="fr-FR" altLang="fr-FR" sz="48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2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Organization</a:t>
            </a:r>
            <a:endParaRPr lang="fr-FR" alt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EA8D0AA-E05F-4360-91D7-34B6324215C7}"/>
              </a:ext>
            </a:extLst>
          </p:cNvPr>
          <p:cNvSpPr txBox="1">
            <a:spLocks/>
          </p:cNvSpPr>
          <p:nvPr/>
        </p:nvSpPr>
        <p:spPr>
          <a:xfrm>
            <a:off x="457200" y="1900290"/>
            <a:ext cx="9589728" cy="3112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FOUNDATION </a:t>
            </a:r>
            <a:r>
              <a:rPr lang="fr-FR" sz="24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supported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 by the </a:t>
            </a:r>
            <a:r>
              <a:rPr lang="fr-FR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Fondation De France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An </a:t>
            </a: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executive committee 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with 8 people : 5 people from the company from the 4 regions and 3 external people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Request for projects 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submitted to the committee, then after approval, validation and funding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93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</a:t>
            </a: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5119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8845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</a:t>
            </a:r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E824F2A-87D8-484B-9A9E-674A13F80C96}"/>
              </a:ext>
            </a:extLst>
          </p:cNvPr>
          <p:cNvSpPr txBox="1">
            <a:spLocks/>
          </p:cNvSpPr>
          <p:nvPr/>
        </p:nvSpPr>
        <p:spPr>
          <a:xfrm>
            <a:off x="457200" y="1643900"/>
            <a:ext cx="9753600" cy="52517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Why should you get involved - What's the benefit?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14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6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Personal</a:t>
            </a:r>
            <a:r>
              <a:rPr lang="fr-FR" sz="16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 </a:t>
            </a:r>
            <a:r>
              <a:rPr lang="fr-FR" sz="16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development</a:t>
            </a:r>
            <a:endParaRPr lang="fr-FR" sz="1600" b="1" dirty="0">
              <a:solidFill>
                <a:srgbClr val="E87511"/>
              </a:solidFill>
              <a:latin typeface="Century Gothic" panose="020B0502020202020204" pitchFamily="34" charset="0"/>
            </a:endParaRPr>
          </a:p>
          <a:p>
            <a:pPr marL="2682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Not simply an altruistic behavior, but a way to enrich and give sense to your life by getting involved in a meaningful mission: Getting involved makes you feel useful to society while acquiring knowledge. </a:t>
            </a:r>
          </a:p>
          <a:p>
            <a:pPr marL="2682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Getting involved makes you happy! Happy to help the suffering people, happy to feel helpful, happy to improve the society.</a:t>
            </a:r>
          </a:p>
          <a:p>
            <a:pPr marL="2682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"The happiest man is the one who brings happiness to a higher number of people" Diderot</a:t>
            </a:r>
            <a:r>
              <a:rPr lang="fr-FR" sz="1200" b="1" i="1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  <a:endParaRPr lang="en-US" sz="1200" b="1" i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fr-FR" sz="16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16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A way to escape daily routine</a:t>
            </a:r>
            <a:r>
              <a:rPr lang="fr-FR" sz="16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. </a:t>
            </a:r>
          </a:p>
          <a:p>
            <a:pPr marL="268288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An opportunity to get out of your comfort zone by taking the time to meet new people. A way to escape and not getting bored.</a:t>
            </a:r>
          </a:p>
          <a:p>
            <a:pPr marL="268288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16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6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Above</a:t>
            </a:r>
            <a:r>
              <a:rPr lang="fr-FR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 all </a:t>
            </a:r>
            <a:r>
              <a:rPr lang="en-US" sz="16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an undeniable advantage to acquire or develop skills </a:t>
            </a:r>
            <a:r>
              <a:rPr lang="en-US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that will be good references on a resume. Altruistic projects meaning competencies for companies. A beneficial experience to perfect your team spirit and increase your adaptation capacities</a:t>
            </a:r>
            <a:r>
              <a:rPr lang="fr-FR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  <a:endParaRPr lang="en-US" sz="1600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6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?</a:t>
            </a:r>
          </a:p>
        </p:txBody>
      </p:sp>
    </p:spTree>
    <p:extLst>
      <p:ext uri="{BB962C8B-B14F-4D97-AF65-F5344CB8AC3E}">
        <p14:creationId xmlns:p14="http://schemas.microsoft.com/office/powerpoint/2010/main" val="40617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?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82D354B-5FF7-4A1A-A1CB-B60B6C687E92}"/>
              </a:ext>
            </a:extLst>
          </p:cNvPr>
          <p:cNvSpPr txBox="1">
            <a:spLocks/>
          </p:cNvSpPr>
          <p:nvPr/>
        </p:nvSpPr>
        <p:spPr>
          <a:xfrm>
            <a:off x="457200" y="1839291"/>
            <a:ext cx="9719534" cy="4660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57188" algn="l"/>
              </a:tabLst>
            </a:pPr>
            <a:r>
              <a:rPr lang="fr-FR" sz="2000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 	</a:t>
            </a:r>
            <a:r>
              <a:rPr lang="fr-FR" sz="20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Identify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and support a </a:t>
            </a:r>
            <a:r>
              <a:rPr lang="fr-FR" sz="20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project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790575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I have a project that is important to me</a:t>
            </a:r>
            <a:r>
              <a:rPr lang="fr-FR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790575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I ensure that it is in accordance with the </a:t>
            </a:r>
            <a:r>
              <a:rPr lang="en-US" sz="20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Geotec</a:t>
            </a: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 Foundation's guidelines</a:t>
            </a:r>
            <a:r>
              <a:rPr lang="fr-FR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790575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I send a precise and concrete description (give the contact point and where to send the project) via the committee manager of my region</a:t>
            </a:r>
            <a:r>
              <a:rPr lang="fr-FR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790575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I may have to come to present the project and the association in front of the committee</a:t>
            </a:r>
            <a:r>
              <a:rPr lang="fr-FR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790575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I follow the evolution of the project with a person of the committee</a:t>
            </a:r>
            <a:r>
              <a:rPr lang="fr-FR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fr-FR" sz="2000" b="1" dirty="0">
              <a:solidFill>
                <a:srgbClr val="E8751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 </a:t>
            </a: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Participate in the financing by making a donation to the 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GÉOTEC</a:t>
            </a: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FOUNDATION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49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072CE43-70AC-44C0-BE93-7A184BE5214D}"/>
              </a:ext>
            </a:extLst>
          </p:cNvPr>
          <p:cNvSpPr txBox="1">
            <a:spLocks/>
          </p:cNvSpPr>
          <p:nvPr/>
        </p:nvSpPr>
        <p:spPr>
          <a:xfrm>
            <a:off x="446546" y="1509573"/>
            <a:ext cx="9698122" cy="5396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2016 Association : </a:t>
            </a:r>
            <a:r>
              <a:rPr lang="en-US" sz="2000" dirty="0">
                <a:solidFill>
                  <a:srgbClr val="616A74"/>
                </a:solidFill>
                <a:latin typeface="Century Gothic" panose="020B0502020202020204" pitchFamily="34" charset="0"/>
              </a:rPr>
              <a:t>observes 700 000 autistic people, 2 x more unemployment, only 0.5% work in an ordinary environment.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Objective </a:t>
            </a: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Giving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some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work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to people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who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are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often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invisible, and, in the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same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way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, 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to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give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them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back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their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self-confidence and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dignity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i="1" u="sng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Achievements</a:t>
            </a:r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 </a:t>
            </a: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3 Cafés Joyeux </a:t>
            </a: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opened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(1 à Rennes fin 2017, 2 à Paris début 2018).</a:t>
            </a: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22 cooks and waiters </a:t>
            </a: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work on permanent contracts in addition to </a:t>
            </a:r>
            <a:r>
              <a:rPr lang="en-US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5 supervising managers.</a:t>
            </a: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At the end of 2018, Café Joyeux launches its own coffee grains and capsules brand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0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Projects</a:t>
            </a:r>
            <a:r>
              <a:rPr lang="fr-FR" sz="20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 </a:t>
            </a: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fr-FR" sz="18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Opening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a Café Joyeux in Versailles at the end of 2020.</a:t>
            </a: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tabLst>
                <a:tab pos="2246313" algn="l"/>
              </a:tabLst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Total budget : 	</a:t>
            </a: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350 kϵ for the goodwill</a:t>
            </a: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179387" indent="0">
              <a:lnSpc>
                <a:spcPct val="100000"/>
              </a:lnSpc>
              <a:spcBef>
                <a:spcPts val="0"/>
              </a:spcBef>
              <a:buNone/>
              <a:tabLst>
                <a:tab pos="2246313" algn="l"/>
              </a:tabLst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</a:t>
            </a: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and 200-300kϵ for works and equipment</a:t>
            </a: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447675" indent="-268288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Employment of 7-9 disabled people and 2-3 supervisors</a:t>
            </a:r>
            <a:r>
              <a:rPr lang="fr-FR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  <a:endParaRPr lang="en-US" sz="18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C12B3B-5127-4552-A8B8-DD29D97AA3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26" y="801840"/>
            <a:ext cx="1482033" cy="686675"/>
          </a:xfrm>
          <a:prstGeom prst="rect">
            <a:avLst/>
          </a:prstGeom>
        </p:spPr>
      </p:pic>
      <p:sp>
        <p:nvSpPr>
          <p:cNvPr id="11" name="Google Shape;128;p28">
            <a:extLst>
              <a:ext uri="{FF2B5EF4-FFF2-40B4-BE49-F238E27FC236}">
                <a16:creationId xmlns:a16="http://schemas.microsoft.com/office/drawing/2014/main" id="{4646AB60-FACD-4A7D-BD95-9A06E99C8683}"/>
              </a:ext>
            </a:extLst>
          </p:cNvPr>
          <p:cNvSpPr txBox="1"/>
          <p:nvPr/>
        </p:nvSpPr>
        <p:spPr>
          <a:xfrm>
            <a:off x="4128723" y="948359"/>
            <a:ext cx="3530009" cy="39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Exemple : Café Joyeux</a:t>
            </a:r>
            <a:endParaRPr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AFÉ JOYEUX - La Nuit du Bien Commun">
            <a:extLst>
              <a:ext uri="{FF2B5EF4-FFF2-40B4-BE49-F238E27FC236}">
                <a16:creationId xmlns:a16="http://schemas.microsoft.com/office/drawing/2014/main" id="{6481BE4C-37CF-4C80-A588-C0B1EDD0C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5" r="22117"/>
          <a:stretch/>
        </p:blipFill>
        <p:spPr bwMode="auto">
          <a:xfrm>
            <a:off x="8497957" y="5585364"/>
            <a:ext cx="2193856" cy="19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5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Emergency</a:t>
            </a:r>
          </a:p>
        </p:txBody>
      </p:sp>
    </p:spTree>
    <p:extLst>
      <p:ext uri="{BB962C8B-B14F-4D97-AF65-F5344CB8AC3E}">
        <p14:creationId xmlns:p14="http://schemas.microsoft.com/office/powerpoint/2010/main" val="3611414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			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591D7C05-E85A-4EF4-AD7A-A8F066B33FF9}"/>
              </a:ext>
            </a:extLst>
          </p:cNvPr>
          <p:cNvSpPr txBox="1">
            <a:spLocks/>
          </p:cNvSpPr>
          <p:nvPr/>
        </p:nvSpPr>
        <p:spPr>
          <a:xfrm>
            <a:off x="457200" y="1969466"/>
            <a:ext cx="9023198" cy="3547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If we want this to change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32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TOGETHER, 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sz="32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Let’s</a:t>
            </a:r>
            <a:r>
              <a:rPr lang="fr-FR" sz="32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go to the </a:t>
            </a:r>
            <a:r>
              <a:rPr lang="fr-FR" sz="32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next</a:t>
            </a:r>
            <a:r>
              <a:rPr lang="fr-FR" sz="32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level</a:t>
            </a:r>
            <a:r>
              <a:rPr lang="fr-FR" sz="32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. </a:t>
            </a:r>
            <a:endParaRPr lang="en-US" sz="3200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Forme libre 12">
            <a:extLst>
              <a:ext uri="{FF2B5EF4-FFF2-40B4-BE49-F238E27FC236}">
                <a16:creationId xmlns:a16="http://schemas.microsoft.com/office/drawing/2014/main" id="{842B37C3-2A56-48F8-83AA-C20FA189D493}"/>
              </a:ext>
            </a:extLst>
          </p:cNvPr>
          <p:cNvGrpSpPr>
            <a:grpSpLocks/>
          </p:cNvGrpSpPr>
          <p:nvPr/>
        </p:nvGrpSpPr>
        <p:grpSpPr bwMode="auto">
          <a:xfrm>
            <a:off x="6932613" y="1217846"/>
            <a:ext cx="3762375" cy="5410200"/>
            <a:chOff x="4376" y="768"/>
            <a:chExt cx="2370" cy="3408"/>
          </a:xfrm>
        </p:grpSpPr>
        <p:pic>
          <p:nvPicPr>
            <p:cNvPr id="9" name="Forme libre 12">
              <a:extLst>
                <a:ext uri="{FF2B5EF4-FFF2-40B4-BE49-F238E27FC236}">
                  <a16:creationId xmlns:a16="http://schemas.microsoft.com/office/drawing/2014/main" id="{C724854C-2FF8-44F6-866C-253D0FEA7E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768"/>
              <a:ext cx="2368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3B404CDD-934D-43DB-A9FE-F1660F91C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" y="773"/>
              <a:ext cx="2365" cy="3402"/>
            </a:xfrm>
            <a:custGeom>
              <a:avLst/>
              <a:gdLst>
                <a:gd name="connsiteX0" fmla="*/ 0 w 3754438"/>
                <a:gd name="connsiteY0" fmla="*/ 0 h 5400675"/>
                <a:gd name="connsiteX1" fmla="*/ 3754438 w 3754438"/>
                <a:gd name="connsiteY1" fmla="*/ 0 h 5400675"/>
                <a:gd name="connsiteX2" fmla="*/ 3754438 w 3754438"/>
                <a:gd name="connsiteY2" fmla="*/ 5400675 h 5400675"/>
                <a:gd name="connsiteX3" fmla="*/ 0 w 3754438"/>
                <a:gd name="connsiteY3" fmla="*/ 5400675 h 5400675"/>
                <a:gd name="connsiteX4" fmla="*/ 0 w 3754438"/>
                <a:gd name="connsiteY4" fmla="*/ 0 h 5400675"/>
                <a:gd name="connsiteX0" fmla="*/ 1229032 w 3754438"/>
                <a:gd name="connsiteY0" fmla="*/ 9833 h 5400675"/>
                <a:gd name="connsiteX1" fmla="*/ 3754438 w 3754438"/>
                <a:gd name="connsiteY1" fmla="*/ 0 h 5400675"/>
                <a:gd name="connsiteX2" fmla="*/ 3754438 w 3754438"/>
                <a:gd name="connsiteY2" fmla="*/ 5400675 h 5400675"/>
                <a:gd name="connsiteX3" fmla="*/ 0 w 3754438"/>
                <a:gd name="connsiteY3" fmla="*/ 5400675 h 5400675"/>
                <a:gd name="connsiteX4" fmla="*/ 1229032 w 3754438"/>
                <a:gd name="connsiteY4" fmla="*/ 9833 h 5400675"/>
                <a:gd name="connsiteX0" fmla="*/ 845574 w 3754438"/>
                <a:gd name="connsiteY0" fmla="*/ 9833 h 5400675"/>
                <a:gd name="connsiteX1" fmla="*/ 3754438 w 3754438"/>
                <a:gd name="connsiteY1" fmla="*/ 0 h 5400675"/>
                <a:gd name="connsiteX2" fmla="*/ 3754438 w 3754438"/>
                <a:gd name="connsiteY2" fmla="*/ 5400675 h 5400675"/>
                <a:gd name="connsiteX3" fmla="*/ 0 w 3754438"/>
                <a:gd name="connsiteY3" fmla="*/ 5400675 h 5400675"/>
                <a:gd name="connsiteX4" fmla="*/ 845574 w 3754438"/>
                <a:gd name="connsiteY4" fmla="*/ 9833 h 540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4438" h="5400675">
                  <a:moveTo>
                    <a:pt x="845574" y="9833"/>
                  </a:moveTo>
                  <a:lnTo>
                    <a:pt x="3754438" y="0"/>
                  </a:lnTo>
                  <a:lnTo>
                    <a:pt x="3754438" y="5400675"/>
                  </a:lnTo>
                  <a:lnTo>
                    <a:pt x="0" y="5400675"/>
                  </a:lnTo>
                  <a:lnTo>
                    <a:pt x="845574" y="9833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fr-FR" altLang="fr-FR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27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</a:t>
            </a: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3581997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contacts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14B722B-C0C0-443A-AC76-AD4167AC0597}"/>
              </a:ext>
            </a:extLst>
          </p:cNvPr>
          <p:cNvSpPr txBox="1">
            <a:spLocks/>
          </p:cNvSpPr>
          <p:nvPr/>
        </p:nvSpPr>
        <p:spPr>
          <a:xfrm>
            <a:off x="457200" y="1960020"/>
            <a:ext cx="9510215" cy="51768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YOUR REGIONAL CONTACTS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Northwest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Region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Christophe LAURENT 	</a:t>
            </a:r>
            <a:r>
              <a:rPr lang="fr-FR" sz="1400" dirty="0">
                <a:solidFill>
                  <a:srgbClr val="616A74"/>
                </a:solidFill>
                <a:latin typeface="Century Gothic" panose="020B0502020202020204" pitchFamily="34" charset="0"/>
                <a:hlinkClick r:id="rId3"/>
              </a:rPr>
              <a:t>christophe.laurent@geotec.fr</a:t>
            </a:r>
            <a:endParaRPr lang="fr-FR" sz="1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South-West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Region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Océane DART		</a:t>
            </a:r>
            <a:r>
              <a:rPr lang="fr-FR" sz="1400" dirty="0">
                <a:solidFill>
                  <a:srgbClr val="616A74"/>
                </a:solidFill>
                <a:latin typeface="Century Gothic" panose="020B0502020202020204" pitchFamily="34" charset="0"/>
                <a:hlinkClick r:id="rId4"/>
              </a:rPr>
              <a:t>oceane.dart@geotec.fr</a:t>
            </a:r>
            <a:endParaRPr lang="fr-FR" sz="1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North-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east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region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Lydie AZEVEDO 	  	</a:t>
            </a:r>
            <a:r>
              <a:rPr lang="fr-FR" sz="1400" dirty="0">
                <a:solidFill>
                  <a:srgbClr val="616A74"/>
                </a:solidFill>
                <a:latin typeface="Century Gothic" panose="020B0502020202020204" pitchFamily="34" charset="0"/>
                <a:hlinkClick r:id="rId5"/>
              </a:rPr>
              <a:t>lydie.azevedo@geotec.fr</a:t>
            </a:r>
            <a:endParaRPr lang="fr-FR" sz="1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South-East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region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	Jean-Yves LACOMBE    	</a:t>
            </a:r>
            <a:r>
              <a:rPr lang="fr-FR" sz="1400" dirty="0">
                <a:solidFill>
                  <a:srgbClr val="616A74"/>
                </a:solidFill>
                <a:latin typeface="Century Gothic" panose="020B0502020202020204" pitchFamily="34" charset="0"/>
                <a:hlinkClick r:id="rId6"/>
              </a:rPr>
              <a:t>jean-yves.lacombe@geotec.fr</a:t>
            </a:r>
            <a:endParaRPr lang="fr-FR" sz="1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2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CONTACT GÉOTEC FOUNDATION </a:t>
            </a:r>
            <a:r>
              <a:rPr lang="fr-FR" sz="1600" dirty="0">
                <a:solidFill>
                  <a:srgbClr val="616A74"/>
                </a:solidFill>
                <a:latin typeface="Century Gothic" panose="020B0502020202020204" pitchFamily="34" charset="0"/>
              </a:rPr>
              <a:t>: </a:t>
            </a:r>
            <a:r>
              <a:rPr lang="fr-FR" sz="1800" dirty="0">
                <a:solidFill>
                  <a:srgbClr val="E87511"/>
                </a:solidFill>
                <a:latin typeface="Century Gothic" panose="020B0502020202020204" pitchFamily="34" charset="0"/>
                <a:hlinkClick r:id="rId7"/>
              </a:rPr>
              <a:t>fondation@geotec.fr</a:t>
            </a:r>
            <a:endParaRPr lang="fr-FR" sz="1800" dirty="0">
              <a:solidFill>
                <a:srgbClr val="E8751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WEBSITE OF THE FONDATION DE FRANCE </a:t>
            </a:r>
            <a:r>
              <a:rPr lang="fr-FR" sz="16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(description of the GÉOTEC FOUNDATION and donations)</a:t>
            </a:r>
          </a:p>
          <a:p>
            <a:pPr marL="0" indent="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357188" algn="l"/>
              </a:tabLst>
            </a:pPr>
            <a:r>
              <a:rPr lang="en-US" sz="1800" u="sng" dirty="0">
                <a:solidFill>
                  <a:srgbClr val="616A74"/>
                </a:solidFill>
                <a:latin typeface="Century Gothic" panose="020B0502020202020204" pitchFamily="34" charset="0"/>
                <a:hlinkClick r:id="rId8"/>
              </a:rPr>
              <a:t>https://www.fondationdefrance.org/fr/node/8991</a:t>
            </a:r>
            <a:endParaRPr lang="en-US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0;p25">
            <a:extLst>
              <a:ext uri="{FF2B5EF4-FFF2-40B4-BE49-F238E27FC236}">
                <a16:creationId xmlns:a16="http://schemas.microsoft.com/office/drawing/2014/main" id="{E43990AF-C0EF-9242-8C70-A416FBE543D3}"/>
              </a:ext>
            </a:extLst>
          </p:cNvPr>
          <p:cNvSpPr txBox="1">
            <a:spLocks/>
          </p:cNvSpPr>
          <p:nvPr/>
        </p:nvSpPr>
        <p:spPr>
          <a:xfrm>
            <a:off x="6607277" y="2262275"/>
            <a:ext cx="4084536" cy="595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AFTERWORK MASCI</a:t>
            </a:r>
          </a:p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2" name="Google Shape;100;p25">
            <a:extLst>
              <a:ext uri="{FF2B5EF4-FFF2-40B4-BE49-F238E27FC236}">
                <a16:creationId xmlns:a16="http://schemas.microsoft.com/office/drawing/2014/main" id="{FACE453A-1A7E-3D44-926A-776D7D90ECAB}"/>
              </a:ext>
            </a:extLst>
          </p:cNvPr>
          <p:cNvSpPr txBox="1">
            <a:spLocks/>
          </p:cNvSpPr>
          <p:nvPr/>
        </p:nvSpPr>
        <p:spPr>
          <a:xfrm>
            <a:off x="4146842" y="3341211"/>
            <a:ext cx="6544971" cy="595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FEVRIER 2021</a:t>
            </a:r>
            <a:endParaRPr lang="fr-F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1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7B67C865-7DA8-4963-B103-76E2B440DDF8}"/>
              </a:ext>
            </a:extLst>
          </p:cNvPr>
          <p:cNvSpPr txBox="1">
            <a:spLocks/>
          </p:cNvSpPr>
          <p:nvPr/>
        </p:nvSpPr>
        <p:spPr>
          <a:xfrm>
            <a:off x="457200" y="1937837"/>
            <a:ext cx="9849679" cy="44956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A response to the urgent need to take part in the struggle against inequalities and global warming.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A tool for mobilization to face societal challenges. </a:t>
            </a:r>
            <a:endParaRPr lang="fr-FR" sz="2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To be an actor in the center of the world, our country, our region, and our society.</a:t>
            </a:r>
          </a:p>
          <a:p>
            <a:pPr marL="357188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4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We</a:t>
            </a:r>
            <a:r>
              <a:rPr lang="fr-FR" sz="24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, GÉOTEC, have a </a:t>
            </a:r>
            <a:r>
              <a:rPr lang="fr-FR" sz="24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role</a:t>
            </a:r>
            <a:r>
              <a:rPr lang="fr-FR" sz="24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 to </a:t>
            </a:r>
            <a:r>
              <a:rPr lang="fr-FR" sz="2400" b="1" dirty="0" err="1">
                <a:solidFill>
                  <a:srgbClr val="E87511"/>
                </a:solidFill>
                <a:latin typeface="Century Gothic" panose="020B0502020202020204" pitchFamily="34" charset="0"/>
              </a:rPr>
              <a:t>play</a:t>
            </a:r>
            <a:r>
              <a:rPr lang="fr-FR" sz="2400" b="1" dirty="0">
                <a:solidFill>
                  <a:srgbClr val="E87511"/>
                </a:solidFill>
                <a:latin typeface="Century Gothic" panose="020B0502020202020204" pitchFamily="34" charset="0"/>
              </a:rPr>
              <a:t> !</a:t>
            </a:r>
            <a:endParaRPr lang="en-US" sz="2400" b="1" dirty="0">
              <a:solidFill>
                <a:srgbClr val="E8751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530009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24431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0929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3">
            <a:extLst>
              <a:ext uri="{FF2B5EF4-FFF2-40B4-BE49-F238E27FC236}">
                <a16:creationId xmlns:a16="http://schemas.microsoft.com/office/drawing/2014/main" id="{B77CF92A-9B98-4506-A0BB-59C21EBF6180}"/>
              </a:ext>
            </a:extLst>
          </p:cNvPr>
          <p:cNvSpPr/>
          <p:nvPr/>
        </p:nvSpPr>
        <p:spPr>
          <a:xfrm rot="10800000">
            <a:off x="5197475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6">
            <a:extLst>
              <a:ext uri="{FF2B5EF4-FFF2-40B4-BE49-F238E27FC236}">
                <a16:creationId xmlns:a16="http://schemas.microsoft.com/office/drawing/2014/main" id="{CAD356A9-C8A9-4485-9C02-CDD3387DEDA4}"/>
              </a:ext>
            </a:extLst>
          </p:cNvPr>
          <p:cNvSpPr/>
          <p:nvPr/>
        </p:nvSpPr>
        <p:spPr>
          <a:xfrm rot="10800000">
            <a:off x="4914900" y="4057650"/>
            <a:ext cx="3830638" cy="457200"/>
          </a:xfrm>
          <a:custGeom>
            <a:avLst/>
            <a:gdLst>
              <a:gd name="connsiteX0" fmla="*/ 3831220 w 3831220"/>
              <a:gd name="connsiteY0" fmla="*/ 0 h 457200"/>
              <a:gd name="connsiteX1" fmla="*/ 0 w 3831220"/>
              <a:gd name="connsiteY1" fmla="*/ 0 h 457200"/>
              <a:gd name="connsiteX2" fmla="*/ 0 w 3831220"/>
              <a:gd name="connsiteY2" fmla="*/ 457200 h 457200"/>
              <a:gd name="connsiteX3" fmla="*/ 3761772 w 3831220"/>
              <a:gd name="connsiteY3" fmla="*/ 457200 h 457200"/>
              <a:gd name="connsiteX4" fmla="*/ 3831220 w 383122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220" h="457200">
                <a:moveTo>
                  <a:pt x="3831220" y="0"/>
                </a:moveTo>
                <a:lnTo>
                  <a:pt x="0" y="0"/>
                </a:lnTo>
                <a:lnTo>
                  <a:pt x="0" y="457200"/>
                </a:lnTo>
                <a:lnTo>
                  <a:pt x="3761772" y="457200"/>
                </a:lnTo>
                <a:lnTo>
                  <a:pt x="3831220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Google Shape;118;p27">
            <a:extLst>
              <a:ext uri="{FF2B5EF4-FFF2-40B4-BE49-F238E27FC236}">
                <a16:creationId xmlns:a16="http://schemas.microsoft.com/office/drawing/2014/main" id="{596AB8CA-F6AC-4501-A1CC-C2654AF7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4010025"/>
            <a:ext cx="4114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15000"/>
              </a:lnSpc>
            </a:pP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altLang="fr-FR" sz="24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altLang="fr-FR" sz="24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78B0314C-1B1E-4060-8552-1BC09195F516}"/>
              </a:ext>
            </a:extLst>
          </p:cNvPr>
          <p:cNvSpPr/>
          <p:nvPr/>
        </p:nvSpPr>
        <p:spPr>
          <a:xfrm rot="10800000">
            <a:off x="5149850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Forme libre 7">
            <a:extLst>
              <a:ext uri="{FF2B5EF4-FFF2-40B4-BE49-F238E27FC236}">
                <a16:creationId xmlns:a16="http://schemas.microsoft.com/office/drawing/2014/main" id="{DAC4FDD8-CBE4-4395-9B86-592339E30A5C}"/>
              </a:ext>
            </a:extLst>
          </p:cNvPr>
          <p:cNvSpPr/>
          <p:nvPr/>
        </p:nvSpPr>
        <p:spPr>
          <a:xfrm rot="10800000">
            <a:off x="2416175" y="4660900"/>
            <a:ext cx="3878263" cy="779463"/>
          </a:xfrm>
          <a:custGeom>
            <a:avLst/>
            <a:gdLst>
              <a:gd name="connsiteX0" fmla="*/ 2961956 w 2961956"/>
              <a:gd name="connsiteY0" fmla="*/ 0 h 595016"/>
              <a:gd name="connsiteX1" fmla="*/ 0 w 2961956"/>
              <a:gd name="connsiteY1" fmla="*/ 0 h 595016"/>
              <a:gd name="connsiteX2" fmla="*/ 0 w 2961956"/>
              <a:gd name="connsiteY2" fmla="*/ 595016 h 595016"/>
              <a:gd name="connsiteX3" fmla="*/ 2874453 w 2961956"/>
              <a:gd name="connsiteY3" fmla="*/ 595016 h 595016"/>
              <a:gd name="connsiteX4" fmla="*/ 2961956 w 2961956"/>
              <a:gd name="connsiteY4" fmla="*/ 0 h 59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956" h="595016">
                <a:moveTo>
                  <a:pt x="2961956" y="0"/>
                </a:moveTo>
                <a:lnTo>
                  <a:pt x="0" y="0"/>
                </a:lnTo>
                <a:lnTo>
                  <a:pt x="0" y="595016"/>
                </a:lnTo>
                <a:lnTo>
                  <a:pt x="2874453" y="595016"/>
                </a:lnTo>
                <a:lnTo>
                  <a:pt x="2961956" y="0"/>
                </a:lnTo>
                <a:close/>
              </a:path>
            </a:pathLst>
          </a:custGeom>
          <a:solidFill>
            <a:srgbClr val="EF7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Google Shape;119;p27">
            <a:extLst>
              <a:ext uri="{FF2B5EF4-FFF2-40B4-BE49-F238E27FC236}">
                <a16:creationId xmlns:a16="http://schemas.microsoft.com/office/drawing/2014/main" id="{C02CF03A-62D2-438D-A92E-F3DC4F2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4557713"/>
            <a:ext cx="6286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>
              <a:lnSpc>
                <a:spcPct val="115000"/>
              </a:lnSpc>
            </a:pPr>
            <a:r>
              <a:rPr lang="fr-FR" altLang="fr-FR" sz="4800" b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action </a:t>
            </a:r>
            <a:r>
              <a:rPr lang="fr-FR" altLang="fr-FR" sz="48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altLang="fr-FR" sz="4800" b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8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3286461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38805"/>
            <a:ext cx="353000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action </a:t>
            </a:r>
            <a:r>
              <a:rPr lang="fr-FR" altLang="fr-FR" sz="2400" b="1" dirty="0" err="1">
                <a:solidFill>
                  <a:srgbClr val="EE74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alt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EE696C2-9B1A-4909-AFA9-8B05ACF91C2E}"/>
              </a:ext>
            </a:extLst>
          </p:cNvPr>
          <p:cNvSpPr txBox="1">
            <a:spLocks/>
          </p:cNvSpPr>
          <p:nvPr/>
        </p:nvSpPr>
        <p:spPr>
          <a:xfrm>
            <a:off x="457200" y="1912130"/>
            <a:ext cx="9420763" cy="404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Assistance to people in difficulty for a better integration in society (health, disability, people without training, far from employment, ...) in France.</a:t>
            </a: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Assistance to West African populations, mainly to support </a:t>
            </a:r>
            <a:r>
              <a:rPr lang="en-US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literacy, water and electricity access</a:t>
            </a:r>
            <a:r>
              <a:rPr lang="en-US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sz="24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Fight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against</a:t>
            </a:r>
            <a:r>
              <a:rPr lang="fr-FR" sz="24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global </a:t>
            </a:r>
            <a:r>
              <a:rPr lang="fr-FR" sz="24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warming</a:t>
            </a:r>
            <a:endParaRPr lang="en-US" sz="24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en-US" sz="2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fr-FR" sz="24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en-US" sz="2400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3C2C06-5E93-4F25-990F-6208A792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9714"/>
            <a:ext cx="10691812" cy="7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2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</a:t>
            </a:r>
            <a:r>
              <a:rPr lang="fr-FR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E87511"/>
                </a:solidFill>
                <a:latin typeface="Century Gothic" panose="020B0502020202020204" pitchFamily="34" charset="0"/>
              </a:rPr>
              <a:t>Assistance to people in difficulty for a better integration in society (health, disability, people without training, far from employment, ...) in France.</a:t>
            </a:r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69F48-FC2F-44CF-98E7-B847E78D568C}"/>
              </a:ext>
            </a:extLst>
          </p:cNvPr>
          <p:cNvSpPr/>
          <p:nvPr/>
        </p:nvSpPr>
        <p:spPr>
          <a:xfrm>
            <a:off x="457200" y="2775087"/>
            <a:ext cx="9777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srgbClr val="616A74"/>
                </a:solidFill>
                <a:latin typeface="Century Gothic" panose="020B0502020202020204" pitchFamily="34" charset="0"/>
              </a:rPr>
              <a:t>The Orientation Council for Employment (COE) report about " the sustainable distancing from the labor market" in 2014 indicates that this situation involves about 2 million people - "the equivalent of 6.5% of the active population".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5E2F12-C98C-4C05-984F-6158E8BAC04A}"/>
              </a:ext>
            </a:extLst>
          </p:cNvPr>
          <p:cNvSpPr txBox="1"/>
          <p:nvPr/>
        </p:nvSpPr>
        <p:spPr>
          <a:xfrm>
            <a:off x="457201" y="2145803"/>
            <a:ext cx="266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Some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figures</a:t>
            </a:r>
          </a:p>
          <a:p>
            <a:endParaRPr lang="en-US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6FA55-090E-45A2-AC5D-D1207C678144}"/>
              </a:ext>
            </a:extLst>
          </p:cNvPr>
          <p:cNvSpPr/>
          <p:nvPr/>
        </p:nvSpPr>
        <p:spPr>
          <a:xfrm>
            <a:off x="457200" y="6075320"/>
            <a:ext cx="977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>
                <a:solidFill>
                  <a:srgbClr val="616A74"/>
                </a:solidFill>
                <a:latin typeface="Century Gothic" panose="020B0502020202020204" pitchFamily="34" charset="0"/>
              </a:rPr>
              <a:t>At 19%, the unemployment rate for disabled people is twice the national average.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937712B-07D3-46C7-AA73-3088128D9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24089"/>
              </p:ext>
            </p:extLst>
          </p:nvPr>
        </p:nvGraphicFramePr>
        <p:xfrm>
          <a:off x="2637588" y="3956202"/>
          <a:ext cx="5416633" cy="181351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15530">
                  <a:extLst>
                    <a:ext uri="{9D8B030D-6E8A-4147-A177-3AD203B41FA5}">
                      <a16:colId xmlns:a16="http://schemas.microsoft.com/office/drawing/2014/main" val="3084866793"/>
                    </a:ext>
                  </a:extLst>
                </a:gridCol>
                <a:gridCol w="2018558">
                  <a:extLst>
                    <a:ext uri="{9D8B030D-6E8A-4147-A177-3AD203B41FA5}">
                      <a16:colId xmlns:a16="http://schemas.microsoft.com/office/drawing/2014/main" val="467750589"/>
                    </a:ext>
                  </a:extLst>
                </a:gridCol>
                <a:gridCol w="1982545">
                  <a:extLst>
                    <a:ext uri="{9D8B030D-6E8A-4147-A177-3AD203B41FA5}">
                      <a16:colId xmlns:a16="http://schemas.microsoft.com/office/drawing/2014/main" val="449690803"/>
                    </a:ext>
                  </a:extLst>
                </a:gridCol>
              </a:tblGrid>
              <a:tr h="5641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Activity,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effectLst/>
                        </a:rPr>
                        <a:t>employment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effectLst/>
                        </a:rPr>
                        <a:t>unemployment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bg1"/>
                          </a:solidFill>
                          <a:effectLst/>
                        </a:rPr>
                        <a:t>disabled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 people 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23457"/>
                  </a:ext>
                </a:extLst>
              </a:tr>
              <a:tr h="349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People </a:t>
                      </a:r>
                      <a:r>
                        <a:rPr lang="fr-FR" sz="1200" b="1" dirty="0" err="1">
                          <a:effectLst/>
                        </a:rPr>
                        <a:t>recognized</a:t>
                      </a:r>
                      <a:r>
                        <a:rPr lang="fr-FR" sz="1200" b="1" dirty="0">
                          <a:effectLst/>
                        </a:rPr>
                        <a:t> as </a:t>
                      </a:r>
                      <a:r>
                        <a:rPr lang="fr-FR" sz="1200" b="1" dirty="0" err="1">
                          <a:effectLst/>
                        </a:rPr>
                        <a:t>disabled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In </a:t>
                      </a:r>
                      <a:r>
                        <a:rPr lang="fr-FR" sz="1200" b="1" dirty="0" err="1">
                          <a:effectLst/>
                        </a:rPr>
                        <a:t>general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464275"/>
                  </a:ext>
                </a:extLst>
              </a:tr>
              <a:tr h="21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Activity rate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985"/>
                  </a:ext>
                </a:extLst>
              </a:tr>
              <a:tr h="21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Employment</a:t>
                      </a:r>
                      <a:r>
                        <a:rPr lang="fr-FR" sz="1200" dirty="0">
                          <a:effectLst/>
                        </a:rPr>
                        <a:t> rate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213449"/>
                  </a:ext>
                </a:extLst>
              </a:tr>
              <a:tr h="216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Unemployment rate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881472"/>
                  </a:ext>
                </a:extLst>
              </a:tr>
              <a:tr h="21664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Source : INSEE, 2015 data for 15-64 </a:t>
                      </a:r>
                      <a:r>
                        <a:rPr lang="fr-FR" sz="1200" dirty="0" err="1">
                          <a:effectLst/>
                        </a:rPr>
                        <a:t>year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olds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8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8">
            <a:extLst>
              <a:ext uri="{FF2B5EF4-FFF2-40B4-BE49-F238E27FC236}">
                <a16:creationId xmlns:a16="http://schemas.microsoft.com/office/drawing/2014/main" id="{140122AF-18C8-4145-A663-B2D7C0E4C55E}"/>
              </a:ext>
            </a:extLst>
          </p:cNvPr>
          <p:cNvSpPr txBox="1">
            <a:spLocks/>
          </p:cNvSpPr>
          <p:nvPr/>
        </p:nvSpPr>
        <p:spPr>
          <a:xfrm>
            <a:off x="457200" y="422817"/>
            <a:ext cx="6896225" cy="3873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Géotec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Foundation</a:t>
            </a:r>
            <a:r>
              <a:rPr lang="fr-FR" sz="2400" b="1" dirty="0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: 3 action </a:t>
            </a:r>
            <a:r>
              <a:rPr lang="fr-FR" sz="2400" b="1" dirty="0" err="1">
                <a:solidFill>
                  <a:srgbClr val="5B67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levels</a:t>
            </a:r>
            <a:endParaRPr lang="fr-FR" sz="2400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127;p28">
            <a:extLst>
              <a:ext uri="{FF2B5EF4-FFF2-40B4-BE49-F238E27FC236}">
                <a16:creationId xmlns:a16="http://schemas.microsoft.com/office/drawing/2014/main" id="{A69F4E29-F41E-4B54-93DC-173EBAF906CA}"/>
              </a:ext>
            </a:extLst>
          </p:cNvPr>
          <p:cNvCxnSpPr>
            <a:cxnSpLocks/>
          </p:cNvCxnSpPr>
          <p:nvPr/>
        </p:nvCxnSpPr>
        <p:spPr bwMode="auto">
          <a:xfrm>
            <a:off x="576263" y="938805"/>
            <a:ext cx="195262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Google Shape;128;p28">
            <a:extLst>
              <a:ext uri="{FF2B5EF4-FFF2-40B4-BE49-F238E27FC236}">
                <a16:creationId xmlns:a16="http://schemas.microsoft.com/office/drawing/2014/main" id="{478ADACD-BB23-472C-9A3E-574A5670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8113"/>
            <a:ext cx="8436429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</a:t>
            </a:r>
            <a:r>
              <a:rPr lang="fr-FR" dirty="0">
                <a:solidFill>
                  <a:srgbClr val="E8751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E87511"/>
                </a:solidFill>
                <a:latin typeface="Century Gothic" panose="020B0502020202020204" pitchFamily="34" charset="0"/>
              </a:rPr>
              <a:t>Assistance to people in difficulty for a better integration in society (health, disability, people without training, far from employment, ...) in France.</a:t>
            </a:r>
            <a:endParaRPr lang="fr-FR" altLang="fr-FR" b="1" dirty="0">
              <a:solidFill>
                <a:srgbClr val="EE742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51CA0E-01BF-49C3-AC0F-634D71DABC4E}"/>
              </a:ext>
            </a:extLst>
          </p:cNvPr>
          <p:cNvCxnSpPr/>
          <p:nvPr/>
        </p:nvCxnSpPr>
        <p:spPr>
          <a:xfrm flipH="1">
            <a:off x="7641811" y="6259986"/>
            <a:ext cx="2513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8E86158-0534-4EE1-813B-EB471774BBC0}"/>
              </a:ext>
            </a:extLst>
          </p:cNvPr>
          <p:cNvSpPr txBox="1"/>
          <p:nvPr/>
        </p:nvSpPr>
        <p:spPr>
          <a:xfrm>
            <a:off x="457200" y="2150587"/>
            <a:ext cx="97774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Distance </a:t>
            </a:r>
            <a:r>
              <a:rPr lang="fr-FR" sz="20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from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2000" b="1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employment</a:t>
            </a:r>
            <a:r>
              <a:rPr lang="fr-FR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 : </a:t>
            </a:r>
            <a:r>
              <a:rPr lang="en-US" sz="20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a key aspect in the fight against precariousness</a:t>
            </a:r>
            <a:endParaRPr lang="fr-FR" sz="20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endParaRPr lang="en-US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8A61CB5-64D5-4E7C-A556-C22FF64E0236}"/>
              </a:ext>
            </a:extLst>
          </p:cNvPr>
          <p:cNvSpPr txBox="1">
            <a:spLocks/>
          </p:cNvSpPr>
          <p:nvPr/>
        </p:nvSpPr>
        <p:spPr>
          <a:xfrm>
            <a:off x="457200" y="2799048"/>
            <a:ext cx="9777413" cy="4118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616A74"/>
                </a:solidFill>
                <a:latin typeface="Century Gothic" panose="020B0502020202020204" pitchFamily="34" charset="0"/>
              </a:rPr>
              <a:t>At least 2 million people are currently unemployed (3% of the population) :</a:t>
            </a:r>
            <a:endParaRPr lang="fr-FR" sz="18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Long-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term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unemployed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people. 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People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receiving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minimum social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benefits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Disabled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unemployed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people. 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Unemployed and out-of-school young people (More than one young people out of seven were "neither in school, nor in employment, nor in education" in France in 2018, so 963,000 people)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.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People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without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resources</a:t>
            </a:r>
            <a:endParaRPr lang="fr-FR" sz="1800" dirty="0">
              <a:solidFill>
                <a:srgbClr val="616A74"/>
              </a:solidFill>
              <a:latin typeface="Century Gothic" panose="020B05020202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People living in a sensitive area.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Isolated parents.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People who arrived in France recently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. </a:t>
            </a:r>
          </a:p>
          <a:p>
            <a:pPr marL="357188" indent="-357188" algn="just">
              <a:lnSpc>
                <a:spcPct val="10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People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under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616A74"/>
                </a:solidFill>
                <a:latin typeface="Century Gothic" panose="020B0502020202020204" pitchFamily="34" charset="0"/>
              </a:rPr>
              <a:t>criminal</a:t>
            </a:r>
            <a:r>
              <a:rPr lang="fr-FR" sz="1800" dirty="0">
                <a:solidFill>
                  <a:srgbClr val="616A74"/>
                </a:solidFill>
                <a:latin typeface="Century Gothic" panose="020B0502020202020204" pitchFamily="34" charset="0"/>
              </a:rPr>
              <a:t> justice control, etc.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en-US" sz="1600" b="1" dirty="0">
              <a:solidFill>
                <a:srgbClr val="616A7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779788-1B5A-49C3-9546-2D7735701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277"/>
            <a:ext cx="10691813" cy="78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791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2674</TotalTime>
  <Words>1246</Words>
  <Application>Microsoft Office PowerPoint</Application>
  <PresentationFormat>Personnalisé</PresentationFormat>
  <Paragraphs>153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</vt:lpstr>
      <vt:lpstr>2_Thème Office</vt:lpstr>
      <vt:lpstr>3_Thème Office</vt:lpstr>
      <vt:lpstr>4_Thème Office</vt:lpstr>
      <vt:lpstr>7_Thème Office</vt:lpstr>
      <vt:lpstr>8_Thème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Drain</dc:creator>
  <cp:lastModifiedBy>Shauna Langereux</cp:lastModifiedBy>
  <cp:revision>307</cp:revision>
  <cp:lastPrinted>2021-01-04T06:56:25Z</cp:lastPrinted>
  <dcterms:created xsi:type="dcterms:W3CDTF">2020-03-11T08:21:29Z</dcterms:created>
  <dcterms:modified xsi:type="dcterms:W3CDTF">2022-03-18T14:10:13Z</dcterms:modified>
</cp:coreProperties>
</file>